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3" r:id="rId4"/>
    <p:sldId id="263" r:id="rId5"/>
    <p:sldId id="270" r:id="rId6"/>
    <p:sldId id="271" r:id="rId7"/>
    <p:sldId id="272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5E9FB"/>
    <a:srgbClr val="FF0000"/>
    <a:srgbClr val="FC92A4"/>
    <a:srgbClr val="099119"/>
    <a:srgbClr val="FFC9C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5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C8B3-7085-4895-A573-3B206A6ABD29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1FFC-27C0-4199-A23E-33C76853A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C8B3-7085-4895-A573-3B206A6ABD29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1FFC-27C0-4199-A23E-33C76853A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C8B3-7085-4895-A573-3B206A6ABD29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1FFC-27C0-4199-A23E-33C76853A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C8B3-7085-4895-A573-3B206A6ABD29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1FFC-27C0-4199-A23E-33C76853A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C8B3-7085-4895-A573-3B206A6ABD29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1FFC-27C0-4199-A23E-33C76853A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C8B3-7085-4895-A573-3B206A6ABD29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1FFC-27C0-4199-A23E-33C76853A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C8B3-7085-4895-A573-3B206A6ABD29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1FFC-27C0-4199-A23E-33C76853A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C8B3-7085-4895-A573-3B206A6ABD29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1FFC-27C0-4199-A23E-33C76853A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C8B3-7085-4895-A573-3B206A6ABD29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1FFC-27C0-4199-A23E-33C76853A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C8B3-7085-4895-A573-3B206A6ABD29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1FFC-27C0-4199-A23E-33C76853A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C8B3-7085-4895-A573-3B206A6ABD29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1FFC-27C0-4199-A23E-33C76853A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AC8B3-7085-4895-A573-3B206A6ABD29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A1FFC-27C0-4199-A23E-33C76853A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468313" y="1484313"/>
            <a:ext cx="8283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Поляризация в многофотонной ионизации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187624" y="3501008"/>
            <a:ext cx="64807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FF0000"/>
                </a:solidFill>
              </a:rPr>
              <a:t>Е.В. Грызлова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ru-RU" sz="2400" dirty="0" smtClean="0">
                <a:solidFill>
                  <a:srgbClr val="FF0000"/>
                </a:solidFill>
              </a:rPr>
              <a:t>.М. Попова, </a:t>
            </a:r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ru-RU" sz="2400" dirty="0" smtClean="0">
                <a:solidFill>
                  <a:srgbClr val="FF0000"/>
                </a:solidFill>
              </a:rPr>
              <a:t>.Н. Юдин, 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ru-RU" sz="2400" dirty="0" smtClean="0">
                <a:solidFill>
                  <a:srgbClr val="FF0000"/>
                </a:solidFill>
              </a:rPr>
              <a:t>.Д. Киселев, </a:t>
            </a:r>
            <a:r>
              <a:rPr lang="en-US" sz="2400" dirty="0" err="1" smtClean="0">
                <a:solidFill>
                  <a:srgbClr val="FF0000"/>
                </a:solidFill>
              </a:rPr>
              <a:t>F</a:t>
            </a:r>
            <a:r>
              <a:rPr lang="ru-RU" sz="2400" dirty="0" smtClean="0">
                <a:solidFill>
                  <a:srgbClr val="FF0000"/>
                </a:solidFill>
              </a:rPr>
              <a:t>.Н. </a:t>
            </a:r>
            <a:r>
              <a:rPr lang="ru-RU" sz="2400" dirty="0" err="1" smtClean="0">
                <a:solidFill>
                  <a:srgbClr val="FF0000"/>
                </a:solidFill>
              </a:rPr>
              <a:t>Грум-гржимайло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0" y="587692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11 </a:t>
            </a:r>
            <a:r>
              <a:rPr lang="ru-RU" sz="2000" dirty="0" smtClean="0">
                <a:solidFill>
                  <a:schemeClr val="accent2"/>
                </a:solidFill>
              </a:rPr>
              <a:t>апреля</a:t>
            </a:r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20</a:t>
            </a:r>
            <a:r>
              <a:rPr lang="ru-RU" sz="2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3,</a:t>
            </a:r>
            <a:r>
              <a:rPr lang="ru-RU" sz="2000" dirty="0" smtClean="0">
                <a:solidFill>
                  <a:schemeClr val="accent2"/>
                </a:solidFill>
              </a:rPr>
              <a:t> Москва, Россия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Ломоносовские чтения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pic>
        <p:nvPicPr>
          <p:cNvPr id="15367" name="Рисунок 4" descr="20131108_msu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438650"/>
            <a:ext cx="2540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5" descr="downloa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365625"/>
            <a:ext cx="14224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908050"/>
            <a:ext cx="9144000" cy="73025"/>
            <a:chOff x="0" y="572"/>
            <a:chExt cx="5760" cy="4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572"/>
              <a:ext cx="2064" cy="46"/>
            </a:xfrm>
            <a:prstGeom prst="rect">
              <a:avLst/>
            </a:prstGeom>
            <a:gradFill rotWithShape="1">
              <a:gsLst>
                <a:gs pos="0">
                  <a:srgbClr val="660033"/>
                </a:gs>
                <a:gs pos="100000">
                  <a:srgbClr val="CC00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018" y="572"/>
              <a:ext cx="2472" cy="46"/>
            </a:xfrm>
            <a:prstGeom prst="rect">
              <a:avLst/>
            </a:prstGeom>
            <a:gradFill rotWithShape="1">
              <a:gsLst>
                <a:gs pos="0">
                  <a:srgbClr val="CC0099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468" y="572"/>
              <a:ext cx="1292" cy="46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0" y="24148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Традиционная схема </a:t>
            </a:r>
            <a:r>
              <a:rPr lang="en-US" sz="2800" b="1" dirty="0" smtClean="0">
                <a:solidFill>
                  <a:srgbClr val="0070C0"/>
                </a:solidFill>
              </a:rPr>
              <a:t>RABBITT </a:t>
            </a:r>
            <a:r>
              <a:rPr lang="ru-RU" sz="2800" b="1" dirty="0" smtClean="0">
                <a:solidFill>
                  <a:srgbClr val="0070C0"/>
                </a:solidFill>
              </a:rPr>
              <a:t>спектроскопии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831" t="613" r="1221" b="3067"/>
          <a:stretch/>
        </p:blipFill>
        <p:spPr bwMode="auto">
          <a:xfrm>
            <a:off x="0" y="1800000"/>
            <a:ext cx="4573730" cy="45229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20072" y="1052736"/>
            <a:ext cx="3923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RABBITT</a:t>
            </a:r>
            <a:r>
              <a:rPr lang="ru-RU" b="1" dirty="0" smtClean="0">
                <a:solidFill>
                  <a:srgbClr val="0070C0"/>
                </a:solidFill>
              </a:rPr>
              <a:t>-</a:t>
            </a:r>
            <a:r>
              <a:rPr lang="en-US" dirty="0" smtClean="0"/>
              <a:t> Reconstruction of </a:t>
            </a:r>
            <a:r>
              <a:rPr lang="en-US" dirty="0" err="1" smtClean="0"/>
              <a:t>Attosecond</a:t>
            </a:r>
            <a:r>
              <a:rPr lang="en-US" dirty="0" smtClean="0"/>
              <a:t> Beating By Interference of Two-photon Transitions</a:t>
            </a:r>
            <a:endParaRPr lang="ru-RU" dirty="0"/>
          </a:p>
        </p:txBody>
      </p:sp>
      <p:sp>
        <p:nvSpPr>
          <p:cNvPr id="15" name="TextBox 50"/>
          <p:cNvSpPr txBox="1">
            <a:spLocks noChangeArrowheads="1"/>
          </p:cNvSpPr>
          <p:nvPr/>
        </p:nvSpPr>
        <p:spPr bwMode="auto">
          <a:xfrm>
            <a:off x="5580311" y="2134815"/>
            <a:ext cx="2089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i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i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baseline="3000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f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en-US" sz="2400" b="1" i="1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baseline="3000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f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4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i="1" baseline="30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44" descr="Fig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80928"/>
            <a:ext cx="208756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право 16"/>
          <p:cNvSpPr/>
          <p:nvPr/>
        </p:nvSpPr>
        <p:spPr>
          <a:xfrm rot="10800000">
            <a:off x="7164636" y="4485903"/>
            <a:ext cx="863600" cy="215900"/>
          </a:xfrm>
          <a:prstGeom prst="rightArrow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7164636" y="3933453"/>
            <a:ext cx="865187" cy="215900"/>
          </a:xfrm>
          <a:prstGeom prst="rightArrow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7164636" y="3428628"/>
            <a:ext cx="865187" cy="215900"/>
          </a:xfrm>
          <a:prstGeom prst="rightArrow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TextBox 62"/>
          <p:cNvSpPr txBox="1">
            <a:spLocks noChangeArrowheads="1"/>
          </p:cNvSpPr>
          <p:nvPr/>
        </p:nvSpPr>
        <p:spPr bwMode="auto">
          <a:xfrm>
            <a:off x="6697911" y="2709490"/>
            <a:ext cx="28432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66FF"/>
                </a:solidFill>
              </a:rPr>
              <a:t>Боковые частоты (</a:t>
            </a:r>
            <a:r>
              <a:rPr lang="en-US">
                <a:solidFill>
                  <a:srgbClr val="0066FF"/>
                </a:solidFill>
              </a:rPr>
              <a:t>sidebands</a:t>
            </a:r>
            <a:r>
              <a:rPr lang="ru-RU">
                <a:solidFill>
                  <a:srgbClr val="0066FF"/>
                </a:solidFill>
              </a:rPr>
              <a:t>)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219948" y="5012953"/>
            <a:ext cx="165735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6877298" y="4868490"/>
            <a:ext cx="255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t</a:t>
            </a:r>
            <a:endParaRPr lang="ru-RU" i="1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5004048" y="3068265"/>
            <a:ext cx="0" cy="1441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16016" y="5103674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Интерференция путей перехода с поглощением и испусканием  </a:t>
            </a:r>
            <a:r>
              <a:rPr lang="ru-RU" dirty="0" err="1" smtClean="0">
                <a:solidFill>
                  <a:srgbClr val="0070C0"/>
                </a:solidFill>
              </a:rPr>
              <a:t>ИК-фотона</a:t>
            </a:r>
            <a:r>
              <a:rPr lang="ru-RU" dirty="0" smtClean="0">
                <a:solidFill>
                  <a:srgbClr val="0070C0"/>
                </a:solidFill>
              </a:rPr>
              <a:t> взывает осцилляции в интегральной вероятности </a:t>
            </a:r>
            <a:r>
              <a:rPr lang="ru-RU" dirty="0" err="1" smtClean="0">
                <a:solidFill>
                  <a:srgbClr val="0070C0"/>
                </a:solidFill>
              </a:rPr>
              <a:t>фотоэмиссии</a:t>
            </a:r>
            <a:r>
              <a:rPr lang="ru-RU" dirty="0" smtClean="0">
                <a:solidFill>
                  <a:srgbClr val="0070C0"/>
                </a:solidFill>
              </a:rPr>
              <a:t> и  ее дифференциальных характеристиках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908050"/>
            <a:ext cx="9144000" cy="73025"/>
            <a:chOff x="0" y="572"/>
            <a:chExt cx="5760" cy="4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572"/>
              <a:ext cx="2064" cy="46"/>
            </a:xfrm>
            <a:prstGeom prst="rect">
              <a:avLst/>
            </a:prstGeom>
            <a:gradFill rotWithShape="1">
              <a:gsLst>
                <a:gs pos="0">
                  <a:srgbClr val="660033"/>
                </a:gs>
                <a:gs pos="100000">
                  <a:srgbClr val="CC00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018" y="572"/>
              <a:ext cx="2472" cy="46"/>
            </a:xfrm>
            <a:prstGeom prst="rect">
              <a:avLst/>
            </a:prstGeom>
            <a:gradFill rotWithShape="1">
              <a:gsLst>
                <a:gs pos="0">
                  <a:srgbClr val="CC0099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468" y="572"/>
              <a:ext cx="1292" cy="46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0" y="24148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RABBITT </a:t>
            </a:r>
            <a:r>
              <a:rPr lang="ru-RU" sz="2800" b="1" dirty="0" smtClean="0">
                <a:solidFill>
                  <a:srgbClr val="0070C0"/>
                </a:solidFill>
              </a:rPr>
              <a:t>при участии дискретных состояний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0072" y="1052736"/>
            <a:ext cx="3923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RABBITT</a:t>
            </a:r>
            <a:r>
              <a:rPr lang="ru-RU" b="1" dirty="0" smtClean="0">
                <a:solidFill>
                  <a:srgbClr val="0070C0"/>
                </a:solidFill>
              </a:rPr>
              <a:t>-</a:t>
            </a:r>
            <a:r>
              <a:rPr lang="en-US" dirty="0" smtClean="0"/>
              <a:t> Reconstruction of </a:t>
            </a:r>
            <a:r>
              <a:rPr lang="en-US" dirty="0" err="1" smtClean="0"/>
              <a:t>Attosecond</a:t>
            </a:r>
            <a:r>
              <a:rPr lang="en-US" dirty="0" smtClean="0"/>
              <a:t> Beating By Interference of Two-photon Transitions</a:t>
            </a:r>
            <a:endParaRPr lang="ru-RU" dirty="0"/>
          </a:p>
        </p:txBody>
      </p:sp>
      <p:sp>
        <p:nvSpPr>
          <p:cNvPr id="15" name="TextBox 50"/>
          <p:cNvSpPr txBox="1">
            <a:spLocks noChangeArrowheads="1"/>
          </p:cNvSpPr>
          <p:nvPr/>
        </p:nvSpPr>
        <p:spPr bwMode="auto">
          <a:xfrm>
            <a:off x="5580311" y="2134815"/>
            <a:ext cx="2089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i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i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baseline="3000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f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en-US" sz="2400" b="1" i="1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baseline="3000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f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400" b="1" i="1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i="1" baseline="30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44" descr="Fig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780928"/>
            <a:ext cx="208756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право 16"/>
          <p:cNvSpPr/>
          <p:nvPr/>
        </p:nvSpPr>
        <p:spPr>
          <a:xfrm rot="10800000">
            <a:off x="7164636" y="4485903"/>
            <a:ext cx="863600" cy="215900"/>
          </a:xfrm>
          <a:prstGeom prst="rightArrow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7164636" y="3933453"/>
            <a:ext cx="865187" cy="215900"/>
          </a:xfrm>
          <a:prstGeom prst="rightArrow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7164636" y="3428628"/>
            <a:ext cx="865187" cy="215900"/>
          </a:xfrm>
          <a:prstGeom prst="rightArrow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TextBox 62"/>
          <p:cNvSpPr txBox="1">
            <a:spLocks noChangeArrowheads="1"/>
          </p:cNvSpPr>
          <p:nvPr/>
        </p:nvSpPr>
        <p:spPr bwMode="auto">
          <a:xfrm>
            <a:off x="6697911" y="2709490"/>
            <a:ext cx="28432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66FF"/>
                </a:solidFill>
              </a:rPr>
              <a:t>Боковые частоты (</a:t>
            </a:r>
            <a:r>
              <a:rPr lang="en-US">
                <a:solidFill>
                  <a:srgbClr val="0066FF"/>
                </a:solidFill>
              </a:rPr>
              <a:t>sidebands</a:t>
            </a:r>
            <a:r>
              <a:rPr lang="ru-RU">
                <a:solidFill>
                  <a:srgbClr val="0066FF"/>
                </a:solidFill>
              </a:rPr>
              <a:t>)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219948" y="5012953"/>
            <a:ext cx="165735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6877298" y="4868490"/>
            <a:ext cx="255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t</a:t>
            </a:r>
            <a:endParaRPr lang="ru-RU" i="1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5004048" y="3039465"/>
            <a:ext cx="0" cy="1441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16016" y="5103674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Интерференция путей перехода с поглощением и испусканием  </a:t>
            </a:r>
            <a:r>
              <a:rPr lang="ru-RU" dirty="0" err="1" smtClean="0">
                <a:solidFill>
                  <a:srgbClr val="0070C0"/>
                </a:solidFill>
              </a:rPr>
              <a:t>ИК-фотона</a:t>
            </a:r>
            <a:r>
              <a:rPr lang="ru-RU" dirty="0" smtClean="0">
                <a:solidFill>
                  <a:srgbClr val="0070C0"/>
                </a:solidFill>
              </a:rPr>
              <a:t> взывает осцилляции в интегральной вероятности </a:t>
            </a:r>
            <a:r>
              <a:rPr lang="ru-RU" dirty="0" err="1" smtClean="0">
                <a:solidFill>
                  <a:srgbClr val="0070C0"/>
                </a:solidFill>
              </a:rPr>
              <a:t>фотоэмиссии</a:t>
            </a:r>
            <a:r>
              <a:rPr lang="ru-RU" dirty="0" smtClean="0">
                <a:solidFill>
                  <a:srgbClr val="0070C0"/>
                </a:solidFill>
              </a:rPr>
              <a:t> и  ее дифференциальных характеристиках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5" name="Рисунок 24" descr="C_Lin.gif"/>
          <p:cNvPicPr>
            <a:picLocks noChangeAspect="1"/>
          </p:cNvPicPr>
          <p:nvPr/>
        </p:nvPicPr>
        <p:blipFill>
          <a:blip r:embed="rId3" cstate="print"/>
          <a:srcRect l="1555" t="1333" r="10888" b="24441"/>
          <a:stretch>
            <a:fillRect/>
          </a:stretch>
        </p:blipFill>
        <p:spPr>
          <a:xfrm>
            <a:off x="0" y="1771200"/>
            <a:ext cx="4571726" cy="4521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203848" y="5272408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2p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2771800" y="3832248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e</a:t>
            </a:r>
            <a:r>
              <a:rPr lang="en-US" sz="2000" dirty="0" err="1" smtClean="0"/>
              <a:t>s</a:t>
            </a:r>
            <a:endParaRPr lang="ru-RU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3779912" y="4408312"/>
            <a:ext cx="431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e</a:t>
            </a:r>
            <a:r>
              <a:rPr lang="en-US" sz="2000" dirty="0" err="1" smtClean="0"/>
              <a:t>d</a:t>
            </a:r>
            <a:endParaRPr lang="ru-RU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275856" y="3112168"/>
            <a:ext cx="431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e</a:t>
            </a:r>
            <a:r>
              <a:rPr lang="en-US" sz="2000" dirty="0" err="1" smtClean="0"/>
              <a:t>p</a:t>
            </a:r>
            <a:endParaRPr lang="ru-RU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4211960" y="3616224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e</a:t>
            </a:r>
            <a:r>
              <a:rPr lang="en-US" sz="2000" dirty="0" err="1" smtClean="0"/>
              <a:t>f</a:t>
            </a:r>
            <a:endParaRPr lang="ru-RU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467544" y="4984376"/>
            <a:ext cx="62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15</a:t>
            </a:r>
            <a:r>
              <a:rPr lang="en-US" sz="2000" dirty="0" smtClean="0">
                <a:latin typeface="Symbol" pitchFamily="18" charset="2"/>
              </a:rPr>
              <a:t>w</a:t>
            </a:r>
            <a:endParaRPr lang="ru-RU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1691680" y="3720170"/>
            <a:ext cx="62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17</a:t>
            </a:r>
            <a:r>
              <a:rPr lang="en-US" sz="2000" dirty="0" smtClean="0">
                <a:latin typeface="Symbol" pitchFamily="18" charset="2"/>
              </a:rPr>
              <a:t>w</a:t>
            </a:r>
            <a:endParaRPr lang="ru-RU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827584" y="3544216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w</a:t>
            </a:r>
            <a:endParaRPr lang="ru-RU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1043608" y="2752128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w</a:t>
            </a:r>
            <a:endParaRPr lang="ru-RU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1359029" y="5136776"/>
            <a:ext cx="62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13</a:t>
            </a:r>
            <a:r>
              <a:rPr lang="en-US" sz="2000" dirty="0" smtClean="0">
                <a:latin typeface="Symbol" pitchFamily="18" charset="2"/>
              </a:rPr>
              <a:t>w</a:t>
            </a:r>
            <a:endParaRPr lang="ru-RU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979984" y="4696344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w</a:t>
            </a:r>
            <a:endParaRPr lang="ru-RU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1186668" y="3792178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w</a:t>
            </a:r>
            <a:endParaRPr lang="ru-RU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259632" y="4577058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3d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908050"/>
            <a:ext cx="9144000" cy="73025"/>
            <a:chOff x="0" y="572"/>
            <a:chExt cx="5760" cy="4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572"/>
              <a:ext cx="2064" cy="46"/>
            </a:xfrm>
            <a:prstGeom prst="rect">
              <a:avLst/>
            </a:prstGeom>
            <a:gradFill rotWithShape="1">
              <a:gsLst>
                <a:gs pos="0">
                  <a:srgbClr val="660033"/>
                </a:gs>
                <a:gs pos="100000">
                  <a:srgbClr val="CC00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018" y="572"/>
              <a:ext cx="2472" cy="46"/>
            </a:xfrm>
            <a:prstGeom prst="rect">
              <a:avLst/>
            </a:prstGeom>
            <a:gradFill rotWithShape="1">
              <a:gsLst>
                <a:gs pos="0">
                  <a:srgbClr val="CC0099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468" y="572"/>
              <a:ext cx="1292" cy="46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0" y="24148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Расчеты интегральных спектров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t="2789"/>
          <a:stretch>
            <a:fillRect/>
          </a:stretch>
        </p:blipFill>
        <p:spPr bwMode="auto">
          <a:xfrm>
            <a:off x="5197120" y="980728"/>
            <a:ext cx="3946879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9512" y="1268760"/>
            <a:ext cx="43924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Применили два метода: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Численное решение уравнений заселенности с дискретизацией континуума и нестационарная теория возмущений до третьего порядка включительно;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Спектроскопические величины рассчитывались отдельно методом </a:t>
            </a:r>
            <a:r>
              <a:rPr lang="en-US" dirty="0" smtClean="0">
                <a:solidFill>
                  <a:srgbClr val="0070C0"/>
                </a:solidFill>
              </a:rPr>
              <a:t>R-</a:t>
            </a:r>
            <a:r>
              <a:rPr lang="ru-RU" dirty="0" smtClean="0">
                <a:solidFill>
                  <a:srgbClr val="0070C0"/>
                </a:solidFill>
              </a:rPr>
              <a:t>матрицы и использовались как входные параметры </a:t>
            </a:r>
            <a:r>
              <a:rPr lang="en-US" dirty="0" smtClean="0">
                <a:solidFill>
                  <a:srgbClr val="0070C0"/>
                </a:solidFill>
              </a:rPr>
              <a:t> [CPC, 174, 273 (2006)]</a:t>
            </a:r>
            <a:r>
              <a:rPr lang="ru-RU" dirty="0" smtClean="0">
                <a:solidFill>
                  <a:srgbClr val="0070C0"/>
                </a:solidFill>
              </a:rPr>
              <a:t>;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Матричные элементы между состояниями непрерывного спектра рассчитывались методом исключения неопределенности</a:t>
            </a:r>
            <a:r>
              <a:rPr lang="en-US" dirty="0" smtClean="0">
                <a:solidFill>
                  <a:srgbClr val="0070C0"/>
                </a:solidFill>
              </a:rPr>
              <a:t> [JPB 29, 13 (1996)]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ru-RU" dirty="0" smtClean="0">
              <a:solidFill>
                <a:srgbClr val="0070C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Методы дают одинаковые результаты для спектров и их осцилляций за исключением примыкающих в порогу линий.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6488668"/>
            <a:ext cx="422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=800 nm, </a:t>
            </a:r>
            <a:r>
              <a:rPr lang="en-US" i="1" dirty="0" err="1" smtClean="0"/>
              <a:t>E</a:t>
            </a:r>
            <a:r>
              <a:rPr lang="en-US" baseline="-25000" dirty="0" err="1" smtClean="0"/>
              <a:t>ir</a:t>
            </a:r>
            <a:r>
              <a:rPr lang="en-US" dirty="0" smtClean="0"/>
              <a:t>=0.005 au, </a:t>
            </a:r>
            <a:r>
              <a:rPr lang="en-US" i="1" dirty="0" err="1" smtClean="0"/>
              <a:t>t</a:t>
            </a:r>
            <a:r>
              <a:rPr lang="en-US" baseline="-25000" dirty="0" err="1" smtClean="0"/>
              <a:t>ir</a:t>
            </a:r>
            <a:r>
              <a:rPr lang="en-US" dirty="0" smtClean="0"/>
              <a:t>=20 </a:t>
            </a:r>
            <a:r>
              <a:rPr lang="en-US" dirty="0" err="1" smtClean="0"/>
              <a:t>fs</a:t>
            </a:r>
            <a:r>
              <a:rPr lang="en-US" dirty="0" smtClean="0"/>
              <a:t>, </a:t>
            </a:r>
            <a:r>
              <a:rPr lang="en-US" i="1" dirty="0" err="1" smtClean="0"/>
              <a:t>t</a:t>
            </a:r>
            <a:r>
              <a:rPr lang="en-US" baseline="-25000" dirty="0" err="1" smtClean="0"/>
              <a:t>VUV</a:t>
            </a:r>
            <a:r>
              <a:rPr lang="en-US" dirty="0" smtClean="0"/>
              <a:t>=10 </a:t>
            </a:r>
            <a:r>
              <a:rPr lang="en-US" dirty="0" err="1" smtClean="0"/>
              <a:t>fs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80728"/>
            <a:ext cx="3754628" cy="594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908050"/>
            <a:ext cx="9144000" cy="73025"/>
            <a:chOff x="0" y="572"/>
            <a:chExt cx="5760" cy="4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572"/>
              <a:ext cx="2064" cy="46"/>
            </a:xfrm>
            <a:prstGeom prst="rect">
              <a:avLst/>
            </a:prstGeom>
            <a:gradFill rotWithShape="1">
              <a:gsLst>
                <a:gs pos="0">
                  <a:srgbClr val="660033"/>
                </a:gs>
                <a:gs pos="100000">
                  <a:srgbClr val="CC00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018" y="572"/>
              <a:ext cx="2472" cy="46"/>
            </a:xfrm>
            <a:prstGeom prst="rect">
              <a:avLst/>
            </a:prstGeom>
            <a:gradFill rotWithShape="1">
              <a:gsLst>
                <a:gs pos="0">
                  <a:srgbClr val="CC0099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468" y="572"/>
              <a:ext cx="1292" cy="46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0" y="24148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Расчеты дифференциальных  вероятностей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052736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Вероятность электрона вылететь под определенным углом  </a:t>
            </a:r>
            <a:r>
              <a:rPr lang="ru-RU" dirty="0" err="1" smtClean="0">
                <a:solidFill>
                  <a:srgbClr val="0070C0"/>
                </a:solidFill>
              </a:rPr>
              <a:t>параметризуется</a:t>
            </a:r>
            <a:endParaRPr lang="ru-RU" dirty="0" smtClean="0">
              <a:solidFill>
                <a:srgbClr val="0070C0"/>
              </a:solidFill>
            </a:endParaRPr>
          </a:p>
          <a:p>
            <a:pPr algn="just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50"/>
          <p:cNvSpPr txBox="1">
            <a:spLocks noChangeArrowheads="1"/>
          </p:cNvSpPr>
          <p:nvPr/>
        </p:nvSpPr>
        <p:spPr bwMode="auto">
          <a:xfrm>
            <a:off x="0" y="1628800"/>
            <a:ext cx="5148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(1+</a:t>
            </a:r>
            <a:r>
              <a:rPr lang="en-US" sz="2400" b="1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))</a:t>
            </a:r>
            <a:endParaRPr lang="ru-RU" sz="24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6488668"/>
            <a:ext cx="422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=800 nm, </a:t>
            </a:r>
            <a:r>
              <a:rPr lang="en-US" i="1" dirty="0" err="1" smtClean="0"/>
              <a:t>E</a:t>
            </a:r>
            <a:r>
              <a:rPr lang="en-US" baseline="-25000" dirty="0" err="1" smtClean="0"/>
              <a:t>ir</a:t>
            </a:r>
            <a:r>
              <a:rPr lang="en-US" dirty="0" smtClean="0"/>
              <a:t>=0.005 au, </a:t>
            </a:r>
            <a:r>
              <a:rPr lang="en-US" i="1" dirty="0" err="1" smtClean="0"/>
              <a:t>t</a:t>
            </a:r>
            <a:r>
              <a:rPr lang="en-US" baseline="-25000" dirty="0" err="1" smtClean="0"/>
              <a:t>ir</a:t>
            </a:r>
            <a:r>
              <a:rPr lang="en-US" dirty="0" smtClean="0"/>
              <a:t>=20 </a:t>
            </a:r>
            <a:r>
              <a:rPr lang="en-US" dirty="0" err="1" smtClean="0"/>
              <a:t>fs</a:t>
            </a:r>
            <a:r>
              <a:rPr lang="en-US" dirty="0" smtClean="0"/>
              <a:t>, </a:t>
            </a:r>
            <a:r>
              <a:rPr lang="en-US" i="1" dirty="0" err="1" smtClean="0"/>
              <a:t>t</a:t>
            </a:r>
            <a:r>
              <a:rPr lang="en-US" baseline="-25000" dirty="0" err="1" smtClean="0"/>
              <a:t>VUV</a:t>
            </a:r>
            <a:r>
              <a:rPr lang="en-US" dirty="0" smtClean="0"/>
              <a:t>=10 </a:t>
            </a:r>
            <a:r>
              <a:rPr lang="en-US" dirty="0" err="1" smtClean="0"/>
              <a:t>fs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908050"/>
            <a:ext cx="9144000" cy="73025"/>
            <a:chOff x="0" y="572"/>
            <a:chExt cx="5760" cy="4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572"/>
              <a:ext cx="2064" cy="46"/>
            </a:xfrm>
            <a:prstGeom prst="rect">
              <a:avLst/>
            </a:prstGeom>
            <a:gradFill rotWithShape="1">
              <a:gsLst>
                <a:gs pos="0">
                  <a:srgbClr val="660033"/>
                </a:gs>
                <a:gs pos="100000">
                  <a:srgbClr val="CC00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018" y="572"/>
              <a:ext cx="2472" cy="46"/>
            </a:xfrm>
            <a:prstGeom prst="rect">
              <a:avLst/>
            </a:prstGeom>
            <a:gradFill rotWithShape="1">
              <a:gsLst>
                <a:gs pos="0">
                  <a:srgbClr val="CC0099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468" y="572"/>
              <a:ext cx="1292" cy="46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0" y="24148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Расчеты дифференциальных  вероятностей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052736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Вероятность электрона вылететь под определенным углом  </a:t>
            </a:r>
            <a:r>
              <a:rPr lang="ru-RU" dirty="0" err="1" smtClean="0">
                <a:solidFill>
                  <a:srgbClr val="0070C0"/>
                </a:solidFill>
              </a:rPr>
              <a:t>параметризуется</a:t>
            </a:r>
            <a:endParaRPr lang="ru-RU" dirty="0" smtClean="0">
              <a:solidFill>
                <a:srgbClr val="0070C0"/>
              </a:solidFill>
            </a:endParaRPr>
          </a:p>
          <a:p>
            <a:pPr algn="just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7999" y="979200"/>
            <a:ext cx="3730498" cy="591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59632" y="6488668"/>
            <a:ext cx="422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=800 nm, </a:t>
            </a:r>
            <a:r>
              <a:rPr lang="en-US" i="1" dirty="0" err="1" smtClean="0"/>
              <a:t>E</a:t>
            </a:r>
            <a:r>
              <a:rPr lang="en-US" baseline="-25000" dirty="0" err="1" smtClean="0"/>
              <a:t>ir</a:t>
            </a:r>
            <a:r>
              <a:rPr lang="en-US" dirty="0" smtClean="0"/>
              <a:t>=0.005 au, </a:t>
            </a:r>
            <a:r>
              <a:rPr lang="en-US" i="1" dirty="0" err="1" smtClean="0"/>
              <a:t>t</a:t>
            </a:r>
            <a:r>
              <a:rPr lang="en-US" baseline="-25000" dirty="0" err="1" smtClean="0"/>
              <a:t>ir</a:t>
            </a:r>
            <a:r>
              <a:rPr lang="en-US" dirty="0" smtClean="0"/>
              <a:t>=20 </a:t>
            </a:r>
            <a:r>
              <a:rPr lang="en-US" dirty="0" err="1" smtClean="0"/>
              <a:t>fs</a:t>
            </a:r>
            <a:r>
              <a:rPr lang="en-US" dirty="0" smtClean="0"/>
              <a:t>, </a:t>
            </a:r>
            <a:r>
              <a:rPr lang="en-US" i="1" dirty="0" err="1" smtClean="0"/>
              <a:t>t</a:t>
            </a:r>
            <a:r>
              <a:rPr lang="en-US" baseline="-25000" dirty="0" err="1" smtClean="0"/>
              <a:t>VUV</a:t>
            </a:r>
            <a:r>
              <a:rPr lang="en-US" dirty="0" smtClean="0"/>
              <a:t>=10 </a:t>
            </a:r>
            <a:r>
              <a:rPr lang="en-US" dirty="0" err="1" smtClean="0"/>
              <a:t>fs</a:t>
            </a:r>
            <a:endParaRPr lang="ru-RU" dirty="0"/>
          </a:p>
        </p:txBody>
      </p:sp>
      <p:sp>
        <p:nvSpPr>
          <p:cNvPr id="12" name="TextBox 50"/>
          <p:cNvSpPr txBox="1">
            <a:spLocks noChangeArrowheads="1"/>
          </p:cNvSpPr>
          <p:nvPr/>
        </p:nvSpPr>
        <p:spPr bwMode="auto">
          <a:xfrm>
            <a:off x="0" y="1628800"/>
            <a:ext cx="5148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(1+</a:t>
            </a:r>
            <a:r>
              <a:rPr lang="en-US" sz="2400" b="1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))</a:t>
            </a:r>
            <a:endParaRPr lang="ru-RU" sz="24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angular_distribu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20080"/>
            <a:ext cx="4118610" cy="4545330"/>
          </a:xfrm>
          <a:prstGeom prst="rect">
            <a:avLst/>
          </a:prstGeom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908050"/>
            <a:ext cx="9144000" cy="73025"/>
            <a:chOff x="0" y="572"/>
            <a:chExt cx="5760" cy="4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572"/>
              <a:ext cx="2064" cy="46"/>
            </a:xfrm>
            <a:prstGeom prst="rect">
              <a:avLst/>
            </a:prstGeom>
            <a:gradFill rotWithShape="1">
              <a:gsLst>
                <a:gs pos="0">
                  <a:srgbClr val="660033"/>
                </a:gs>
                <a:gs pos="100000">
                  <a:srgbClr val="CC00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018" y="572"/>
              <a:ext cx="2472" cy="46"/>
            </a:xfrm>
            <a:prstGeom prst="rect">
              <a:avLst/>
            </a:prstGeom>
            <a:gradFill rotWithShape="1">
              <a:gsLst>
                <a:gs pos="0">
                  <a:srgbClr val="CC0099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468" y="572"/>
              <a:ext cx="1292" cy="46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0" y="24148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Расчеты дифференциальных  вероятностей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052736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Вероятность электрона вылететь под определенным углом  </a:t>
            </a:r>
            <a:r>
              <a:rPr lang="ru-RU" dirty="0" err="1" smtClean="0">
                <a:solidFill>
                  <a:srgbClr val="0070C0"/>
                </a:solidFill>
              </a:rPr>
              <a:t>параметризуется</a:t>
            </a:r>
            <a:endParaRPr lang="ru-RU" dirty="0" smtClean="0">
              <a:solidFill>
                <a:srgbClr val="0070C0"/>
              </a:solidFill>
            </a:endParaRPr>
          </a:p>
          <a:p>
            <a:pPr algn="just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7999" y="979200"/>
            <a:ext cx="3730498" cy="591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Соединительная линия уступом 11"/>
          <p:cNvCxnSpPr/>
          <p:nvPr/>
        </p:nvCxnSpPr>
        <p:spPr>
          <a:xfrm rot="10800000" flipV="1">
            <a:off x="1691680" y="2348880"/>
            <a:ext cx="4104456" cy="720080"/>
          </a:xfrm>
          <a:prstGeom prst="bentConnector3">
            <a:avLst>
              <a:gd name="adj1" fmla="val 39299"/>
            </a:avLst>
          </a:prstGeom>
          <a:ln w="1905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 rot="10800000" flipV="1">
            <a:off x="4211960" y="2420888"/>
            <a:ext cx="2232248" cy="864096"/>
          </a:xfrm>
          <a:prstGeom prst="bentConnector3">
            <a:avLst>
              <a:gd name="adj1" fmla="val 63224"/>
            </a:avLst>
          </a:prstGeom>
          <a:ln w="1905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 rot="10800000" flipV="1">
            <a:off x="1691680" y="2492896"/>
            <a:ext cx="5472608" cy="2592288"/>
          </a:xfrm>
          <a:prstGeom prst="bentConnector3">
            <a:avLst>
              <a:gd name="adj1" fmla="val 50000"/>
            </a:avLst>
          </a:prstGeom>
          <a:ln w="19050">
            <a:solidFill>
              <a:srgbClr val="05E9FB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/>
          <p:nvPr/>
        </p:nvCxnSpPr>
        <p:spPr>
          <a:xfrm rot="10800000" flipV="1">
            <a:off x="4139952" y="2564904"/>
            <a:ext cx="3672408" cy="2736304"/>
          </a:xfrm>
          <a:prstGeom prst="bentConnector3">
            <a:avLst>
              <a:gd name="adj1" fmla="val 72154"/>
            </a:avLst>
          </a:prstGeom>
          <a:ln w="19050">
            <a:solidFill>
              <a:srgbClr val="FC92A4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/>
          <p:nvPr/>
        </p:nvCxnSpPr>
        <p:spPr>
          <a:xfrm>
            <a:off x="-2340768" y="1916832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0"/>
          <p:cNvSpPr txBox="1">
            <a:spLocks noChangeArrowheads="1"/>
          </p:cNvSpPr>
          <p:nvPr/>
        </p:nvSpPr>
        <p:spPr bwMode="auto">
          <a:xfrm>
            <a:off x="0" y="1628800"/>
            <a:ext cx="5148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(1+</a:t>
            </a:r>
            <a:r>
              <a:rPr lang="en-US" sz="2400" b="1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))</a:t>
            </a:r>
            <a:endParaRPr lang="ru-RU" sz="24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908050"/>
            <a:ext cx="9144000" cy="73025"/>
            <a:chOff x="0" y="572"/>
            <a:chExt cx="5760" cy="46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572"/>
              <a:ext cx="2064" cy="46"/>
            </a:xfrm>
            <a:prstGeom prst="rect">
              <a:avLst/>
            </a:prstGeom>
            <a:gradFill rotWithShape="1">
              <a:gsLst>
                <a:gs pos="0">
                  <a:srgbClr val="660033"/>
                </a:gs>
                <a:gs pos="100000">
                  <a:srgbClr val="CC00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018" y="572"/>
              <a:ext cx="2472" cy="46"/>
            </a:xfrm>
            <a:prstGeom prst="rect">
              <a:avLst/>
            </a:prstGeom>
            <a:gradFill rotWithShape="1">
              <a:gsLst>
                <a:gs pos="0">
                  <a:srgbClr val="CC0099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468" y="572"/>
              <a:ext cx="1292" cy="46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0" y="24148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Заключение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1052736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Получены интегральные и дифференциальные зависимости </a:t>
            </a:r>
            <a:r>
              <a:rPr lang="ru-RU" sz="2000" dirty="0" err="1" smtClean="0">
                <a:solidFill>
                  <a:srgbClr val="0070C0"/>
                </a:solidFill>
              </a:rPr>
              <a:t>фотоэмиссии</a:t>
            </a:r>
            <a:r>
              <a:rPr lang="ru-RU" sz="2000" dirty="0" smtClean="0">
                <a:solidFill>
                  <a:srgbClr val="0070C0"/>
                </a:solidFill>
              </a:rPr>
              <a:t> как функции фазы затравочного </a:t>
            </a:r>
            <a:r>
              <a:rPr lang="ru-RU" sz="2000" dirty="0" err="1" smtClean="0">
                <a:solidFill>
                  <a:srgbClr val="0070C0"/>
                </a:solidFill>
              </a:rPr>
              <a:t>ИК-испульса</a:t>
            </a:r>
            <a:r>
              <a:rPr lang="ru-RU" sz="2000" dirty="0" smtClean="0">
                <a:solidFill>
                  <a:srgbClr val="0070C0"/>
                </a:solidFill>
              </a:rPr>
              <a:t>; показана область применимости теории возмущений.</a:t>
            </a:r>
          </a:p>
          <a:p>
            <a:pPr algn="just"/>
            <a:endParaRPr lang="ru-RU" sz="2000" dirty="0" smtClean="0">
              <a:solidFill>
                <a:srgbClr val="0070C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Показано, что осцилляции в </a:t>
            </a:r>
            <a:r>
              <a:rPr lang="ru-RU" sz="2000" dirty="0" err="1" smtClean="0">
                <a:solidFill>
                  <a:srgbClr val="0070C0"/>
                </a:solidFill>
              </a:rPr>
              <a:t>припороговой</a:t>
            </a:r>
            <a:r>
              <a:rPr lang="ru-RU" sz="2000" dirty="0" smtClean="0">
                <a:solidFill>
                  <a:srgbClr val="0070C0"/>
                </a:solidFill>
              </a:rPr>
              <a:t> линии ведут себя отлично от области гладкого континуума, из-за включения в процесс дискретных состояний.</a:t>
            </a:r>
          </a:p>
          <a:p>
            <a:pPr algn="just"/>
            <a:endParaRPr lang="ru-RU" sz="2000" dirty="0" smtClean="0">
              <a:solidFill>
                <a:srgbClr val="0070C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Показано, что благодаря высокой селективности переходов через дискретный спектр, они могут формировать подобие </a:t>
            </a:r>
            <a:r>
              <a:rPr lang="ru-RU" sz="2000" dirty="0" err="1" smtClean="0">
                <a:solidFill>
                  <a:srgbClr val="0070C0"/>
                </a:solidFill>
              </a:rPr>
              <a:t>реперной</a:t>
            </a:r>
            <a:r>
              <a:rPr lang="ru-RU" sz="2000" dirty="0" smtClean="0">
                <a:solidFill>
                  <a:srgbClr val="0070C0"/>
                </a:solidFill>
              </a:rPr>
              <a:t> точки для определения фаз ВУФ гармоник.</a:t>
            </a:r>
          </a:p>
          <a:p>
            <a:pPr algn="just"/>
            <a:endParaRPr lang="ru-RU" sz="2000" dirty="0" smtClean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7801" y="5229200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</a:t>
            </a:r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solidFill>
                  <a:srgbClr val="05E9F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ru-RU" sz="5400" b="1" cap="none" spc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НИМАНИЕ</a:t>
            </a:r>
            <a:endParaRPr lang="ru-RU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371</Words>
  <Application>Microsoft Office PowerPoint</Application>
  <PresentationFormat>Экран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142</cp:revision>
  <dcterms:created xsi:type="dcterms:W3CDTF">2022-02-03T15:35:10Z</dcterms:created>
  <dcterms:modified xsi:type="dcterms:W3CDTF">2023-04-10T15:23:37Z</dcterms:modified>
</cp:coreProperties>
</file>